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9" r:id="rId4"/>
    <p:sldId id="258" r:id="rId5"/>
    <p:sldId id="260" r:id="rId6"/>
    <p:sldId id="259" r:id="rId7"/>
    <p:sldId id="273" r:id="rId8"/>
    <p:sldId id="280" r:id="rId9"/>
    <p:sldId id="275" r:id="rId10"/>
    <p:sldId id="274" r:id="rId11"/>
    <p:sldId id="277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8E887-F0C0-4ED6-AC23-D9658EF51C78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25D96-D2A7-43DF-808F-E39E884BB7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8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25D96-D2A7-43DF-808F-E39E884BB7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6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1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6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2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1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1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0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5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F04A-3E7E-4ED2-A8B9-18A5248B264D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0BCE-3DA2-4EBB-9984-FD72BF43C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6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Financial Performance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Framework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504D">
                    <a:lumMod val="75000"/>
                  </a:srgbClr>
                </a:solidFill>
                <a:ea typeface="+mj-ea"/>
                <a:cs typeface="+mj-cs"/>
              </a:rPr>
              <a:t>Recommended Revisions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4527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Measure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– Total Margin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Current </a:t>
            </a:r>
            <a:r>
              <a:rPr lang="en-US" sz="1800" b="1" u="sng" dirty="0" smtClean="0"/>
              <a:t>Standards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Meets </a:t>
            </a:r>
            <a:r>
              <a:rPr lang="en-US" sz="1800" b="1" dirty="0"/>
              <a:t>Standard</a:t>
            </a:r>
            <a:r>
              <a:rPr lang="en-US" sz="18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Aggregated three-year total margin is positive and the most recent year total margin is positive, </a:t>
            </a:r>
            <a:r>
              <a:rPr lang="en-US" sz="1800" dirty="0" smtClean="0"/>
              <a:t>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Aggregated three-year total margin is greater than -1.5%, the trend is positive for the last two years, and the most recent year total margin is </a:t>
            </a:r>
            <a:r>
              <a:rPr lang="en-US" sz="1800" dirty="0" smtClean="0"/>
              <a:t>positive</a:t>
            </a:r>
          </a:p>
          <a:p>
            <a:pPr marL="0" indent="0">
              <a:buNone/>
            </a:pPr>
            <a:r>
              <a:rPr lang="en-US" sz="1800" b="1" dirty="0"/>
              <a:t>Note: </a:t>
            </a:r>
            <a:r>
              <a:rPr lang="en-US" sz="1800" dirty="0"/>
              <a:t>For schools in their first or second year of operation, the aggregate total margin must be positive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Aggregated three-year total margin is greater than -1.5%, but the trend is </a:t>
            </a:r>
            <a:r>
              <a:rPr lang="en-US" sz="1800" dirty="0" smtClean="0"/>
              <a:t>negative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Falls Far Below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Aggregated three-year total margin is less than -1.5%, </a:t>
            </a:r>
            <a:r>
              <a:rPr lang="en-US" sz="1800" dirty="0" smtClean="0"/>
              <a:t>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Current </a:t>
            </a:r>
            <a:r>
              <a:rPr lang="en-US" sz="1800" dirty="0"/>
              <a:t>year total margin is less than -</a:t>
            </a:r>
            <a:r>
              <a:rPr lang="en-US" sz="1800" dirty="0" smtClean="0"/>
              <a:t>10%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953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Measure – Total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Margin (cont.1)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1" dirty="0"/>
              <a:t>Current Issue:</a:t>
            </a:r>
            <a:r>
              <a:rPr lang="en-US" sz="2400" dirty="0"/>
              <a:t>  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criteria </a:t>
            </a:r>
            <a:r>
              <a:rPr lang="en-US" sz="2400" dirty="0"/>
              <a:t>is either not defined well enough or excessively defined resulting in the possibility of meeting two standards or not meeting any standard. 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criteria for Does Not Meet Standards does not clearly specify which trend (aggregated or annual) is being used leaving it subject to interpretation. 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criteria </a:t>
            </a:r>
            <a:r>
              <a:rPr lang="en-US" sz="2400" dirty="0"/>
              <a:t>references the “aggregated three-year total margin” which schools in their first or second year would not have three years of data to compute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2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Measure – Total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Margin (cont.2)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dirty="0" smtClean="0"/>
              <a:t>Revised Standards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Meets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Aggregated three-year total margin is positive and the most recent year total margin is positive</a:t>
            </a:r>
          </a:p>
          <a:p>
            <a:pPr marL="0" indent="0">
              <a:buNone/>
            </a:pPr>
            <a:r>
              <a:rPr lang="en-US" sz="2400" b="1" dirty="0" smtClean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Aggregated three-year total margin is negative or the most recent year total margin is negative</a:t>
            </a:r>
          </a:p>
          <a:p>
            <a:pPr marL="0" indent="0">
              <a:buNone/>
            </a:pPr>
            <a:r>
              <a:rPr lang="en-US" sz="2400" b="1" dirty="0" smtClean="0"/>
              <a:t>Falls Far Below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Aggregated three-year total margin is negative and the most recent year total margin is negative</a:t>
            </a:r>
          </a:p>
          <a:p>
            <a:pPr marL="0" indent="0">
              <a:buNone/>
            </a:pPr>
            <a:r>
              <a:rPr lang="en-US" sz="2400" b="1" dirty="0" smtClean="0"/>
              <a:t>Note:</a:t>
            </a:r>
            <a:r>
              <a:rPr lang="en-US" sz="2400" dirty="0" smtClean="0"/>
              <a:t> For schools in their first or second year of operation, substitute the “aggregated three-year total margin” with the “aggregated total margin.”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sz="2400" b="1" dirty="0" smtClean="0"/>
              <a:t>Solution:</a:t>
            </a:r>
            <a:r>
              <a:rPr lang="en-US" sz="2400" dirty="0" smtClean="0"/>
              <a:t>  Revise the criteria to a more simplistic language.</a:t>
            </a:r>
          </a:p>
          <a:p>
            <a:pPr marL="0" indent="0"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21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Measure –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Current Standards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Meets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Multi-year cumulative cash flow is positive and cash flow is positive each </a:t>
            </a:r>
            <a:r>
              <a:rPr lang="en-US" dirty="0" smtClean="0"/>
              <a:t>year.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Multi-year cumulative cash flow is positive, cash flow is positive in two of the three years, and cash flow in the most recent year is </a:t>
            </a:r>
            <a:r>
              <a:rPr lang="en-US" dirty="0" smtClean="0"/>
              <a:t>positive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Note: </a:t>
            </a:r>
            <a:r>
              <a:rPr lang="en-US" dirty="0"/>
              <a:t>For schools in their first or second year of operation, </a:t>
            </a:r>
            <a:r>
              <a:rPr lang="en-US" dirty="0" smtClean="0"/>
              <a:t>they must have a positive cash flow.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Multi-year cumulative cash flow is positive, but the trend is </a:t>
            </a:r>
            <a:r>
              <a:rPr lang="en-US" dirty="0" smtClean="0"/>
              <a:t>negative.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Falls Far Below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Multi-year cumulative cash flow is </a:t>
            </a:r>
            <a:r>
              <a:rPr lang="en-US" dirty="0" smtClean="0"/>
              <a:t>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5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Measure –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Cash Flow (cont.1)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b="1" dirty="0"/>
              <a:t>Current Issue:</a:t>
            </a:r>
            <a:r>
              <a:rPr lang="en-US" sz="2400" dirty="0"/>
              <a:t>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criteria </a:t>
            </a:r>
            <a:r>
              <a:rPr lang="en-US" sz="2400" dirty="0"/>
              <a:t>is either not defined well enough or excessively defined resulting in the possibility of meeting two standards or not meeting any standard</a:t>
            </a:r>
            <a:r>
              <a:rPr lang="en-US" sz="2400" dirty="0" smtClean="0"/>
              <a:t>. 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criteria for Does Not Meet Standards does not clearly specify which trend (cumulative or annual) is being used leaving it subject to interpretation</a:t>
            </a:r>
            <a:r>
              <a:rPr lang="en-US" sz="2400" dirty="0" smtClean="0"/>
              <a:t>. 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criteria </a:t>
            </a:r>
            <a:r>
              <a:rPr lang="en-US" sz="2400" dirty="0"/>
              <a:t>references the “multi-year cumulative cash flow” which schools in their first or year do not have multiple years of data to compute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23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Measure – Cash Flow (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cont.2)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Revised Standards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Meets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Multi-year cumulative cash flow is positive and the most recent year cash flow is positive</a:t>
            </a:r>
          </a:p>
          <a:p>
            <a:pPr marL="0" indent="0">
              <a:buNone/>
            </a:pPr>
            <a:r>
              <a:rPr lang="en-US" sz="2400" b="1" dirty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Multi-year cumulative cash flow is negative or the most recent year cash flow is negative</a:t>
            </a:r>
          </a:p>
          <a:p>
            <a:pPr marL="0" indent="0">
              <a:buNone/>
            </a:pPr>
            <a:r>
              <a:rPr lang="en-US" sz="2400" b="1" dirty="0"/>
              <a:t>Falls Far Below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Multi-year cumulative cash flow is negative and the most recent year cash flow is </a:t>
            </a:r>
            <a:r>
              <a:rPr lang="en-US" sz="2400" dirty="0" smtClean="0"/>
              <a:t>negative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Note:</a:t>
            </a:r>
            <a:r>
              <a:rPr lang="en-US" sz="2400" dirty="0"/>
              <a:t> For schools in their first or second year of operation, substitute </a:t>
            </a:r>
            <a:r>
              <a:rPr lang="en-US" sz="2400" dirty="0" smtClean="0"/>
              <a:t>“multi-year </a:t>
            </a:r>
            <a:r>
              <a:rPr lang="en-US" sz="2400" dirty="0"/>
              <a:t>cumulative cash </a:t>
            </a:r>
            <a:r>
              <a:rPr lang="en-US" sz="2400" dirty="0" smtClean="0"/>
              <a:t>flow” </a:t>
            </a:r>
            <a:r>
              <a:rPr lang="en-US" sz="2400" dirty="0"/>
              <a:t>with the </a:t>
            </a:r>
            <a:r>
              <a:rPr lang="en-US" sz="2400" dirty="0" smtClean="0"/>
              <a:t>“cumulative </a:t>
            </a:r>
            <a:r>
              <a:rPr lang="en-US" sz="2400" dirty="0"/>
              <a:t>cash </a:t>
            </a:r>
            <a:r>
              <a:rPr lang="en-US" sz="2400" dirty="0" smtClean="0"/>
              <a:t>flow”.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sz="2400" b="1" dirty="0"/>
              <a:t>Solution:</a:t>
            </a:r>
            <a:r>
              <a:rPr lang="en-US" sz="2400" dirty="0"/>
              <a:t>  Revise the </a:t>
            </a:r>
            <a:r>
              <a:rPr lang="en-US" sz="2400" dirty="0" smtClean="0"/>
              <a:t>criteria </a:t>
            </a:r>
            <a:r>
              <a:rPr lang="en-US" sz="2400" dirty="0"/>
              <a:t>to a more simplistic language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232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revisions </a:t>
            </a:r>
            <a:r>
              <a:rPr lang="en-US" dirty="0"/>
              <a:t>are </a:t>
            </a:r>
            <a:r>
              <a:rPr lang="en-US" dirty="0" smtClean="0"/>
              <a:t>being recommended to help </a:t>
            </a:r>
            <a:r>
              <a:rPr lang="en-US" dirty="0"/>
              <a:t>eliminate </a:t>
            </a:r>
            <a:r>
              <a:rPr lang="en-US" dirty="0" smtClean="0"/>
              <a:t>existing and potential discrepancies </a:t>
            </a:r>
            <a:r>
              <a:rPr lang="en-US" dirty="0"/>
              <a:t>so </a:t>
            </a:r>
            <a:r>
              <a:rPr lang="en-US" dirty="0" smtClean="0"/>
              <a:t>there </a:t>
            </a:r>
            <a:r>
              <a:rPr lang="en-US" dirty="0"/>
              <a:t>is one clear result for each financial </a:t>
            </a:r>
            <a:r>
              <a:rPr lang="en-US" dirty="0" smtClean="0"/>
              <a:t>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4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Financial Framework Criteria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Financial Performance Framework has four near term and four long term financial measures used to </a:t>
            </a:r>
            <a:r>
              <a:rPr lang="en-US" dirty="0" smtClean="0"/>
              <a:t>help measure the financial stability of our SPCSA sponsored charter schools.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Criteria </a:t>
            </a:r>
            <a:r>
              <a:rPr lang="en-US" dirty="0" smtClean="0"/>
              <a:t>for these measures may </a:t>
            </a:r>
            <a:r>
              <a:rPr lang="en-US" dirty="0"/>
              <a:t>differ for schools dependent upon how long they have been in operation.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Schools in operation for more than two years</a:t>
            </a:r>
          </a:p>
          <a:p>
            <a:r>
              <a:rPr lang="en-US" dirty="0" smtClean="0"/>
              <a:t>Schools in operation for less than two years</a:t>
            </a:r>
          </a:p>
        </p:txBody>
      </p:sp>
    </p:spTree>
    <p:extLst>
      <p:ext uri="{BB962C8B-B14F-4D97-AF65-F5344CB8AC3E}">
        <p14:creationId xmlns:p14="http://schemas.microsoft.com/office/powerpoint/2010/main" val="31793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Purpose for Financial Performance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current version of our Financial Performance Framework is dated 8-19-2014.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criteria </a:t>
            </a:r>
            <a:r>
              <a:rPr lang="en-US" dirty="0"/>
              <a:t>may not be defined well enough </a:t>
            </a:r>
            <a:r>
              <a:rPr lang="en-US" dirty="0" smtClean="0"/>
              <a:t>making it more subject to interpretation.</a:t>
            </a:r>
          </a:p>
          <a:p>
            <a:endParaRPr lang="en-US" dirty="0" smtClean="0"/>
          </a:p>
          <a:p>
            <a:r>
              <a:rPr lang="en-US" dirty="0"/>
              <a:t>Some criteria </a:t>
            </a:r>
            <a:r>
              <a:rPr lang="en-US" dirty="0" smtClean="0"/>
              <a:t>do </a:t>
            </a:r>
            <a:r>
              <a:rPr lang="en-US" dirty="0" smtClean="0"/>
              <a:t>not cover the full range of possibilities.</a:t>
            </a:r>
          </a:p>
          <a:p>
            <a:endParaRPr lang="en-US" dirty="0"/>
          </a:p>
          <a:p>
            <a:r>
              <a:rPr lang="en-US" dirty="0" smtClean="0"/>
              <a:t>Some criteria may </a:t>
            </a:r>
            <a:r>
              <a:rPr lang="en-US" dirty="0" smtClean="0"/>
              <a:t>contain “holes</a:t>
            </a:r>
            <a:r>
              <a:rPr lang="en-US" dirty="0" smtClean="0"/>
              <a:t>” or “overlap” causing the results to not meet any standard or meet multiple standards.</a:t>
            </a:r>
          </a:p>
          <a:p>
            <a:endParaRPr lang="en-US" dirty="0"/>
          </a:p>
          <a:p>
            <a:r>
              <a:rPr lang="en-US" dirty="0" smtClean="0"/>
              <a:t>Revisions are necessary to eliminate these discrepancies so </a:t>
            </a:r>
            <a:r>
              <a:rPr lang="en-US" dirty="0" smtClean="0"/>
              <a:t>there </a:t>
            </a:r>
            <a:r>
              <a:rPr lang="en-US" dirty="0" smtClean="0"/>
              <a:t>is one clear result for each </a:t>
            </a:r>
            <a:r>
              <a:rPr lang="en-US" dirty="0" smtClean="0"/>
              <a:t>financial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1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Measure - Debt Default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u="sng" dirty="0"/>
              <a:t>Current </a:t>
            </a:r>
            <a:r>
              <a:rPr lang="en-US" sz="3100" b="1" u="sng" dirty="0" smtClean="0"/>
              <a:t>Standards</a:t>
            </a:r>
          </a:p>
          <a:p>
            <a:pPr marL="0" indent="0">
              <a:buNone/>
            </a:pPr>
            <a:endParaRPr lang="en-US" sz="3100" b="1" dirty="0" smtClean="0"/>
          </a:p>
          <a:p>
            <a:pPr marL="0" indent="0">
              <a:buNone/>
            </a:pPr>
            <a:r>
              <a:rPr lang="en-US" sz="3100" b="1" dirty="0" smtClean="0"/>
              <a:t>Meets </a:t>
            </a:r>
            <a:r>
              <a:rPr lang="en-US" sz="3100" b="1" dirty="0"/>
              <a:t>Standard</a:t>
            </a:r>
            <a:r>
              <a:rPr lang="en-US" sz="31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/>
              <a:t>School </a:t>
            </a:r>
            <a:r>
              <a:rPr lang="en-US" sz="3100" dirty="0"/>
              <a:t>is not in default of loan covenant(s) and is not delinquent with debt service payments</a:t>
            </a:r>
          </a:p>
          <a:p>
            <a:pPr marL="0" indent="0">
              <a:buNone/>
            </a:pPr>
            <a:r>
              <a:rPr lang="en-US" sz="3100" b="1" dirty="0"/>
              <a:t>Does Not Meet Standard</a:t>
            </a:r>
            <a:r>
              <a:rPr lang="en-US" sz="3100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/>
              <a:t>Not </a:t>
            </a:r>
            <a:r>
              <a:rPr lang="en-US" sz="3100" dirty="0"/>
              <a:t>Applicable</a:t>
            </a:r>
          </a:p>
          <a:p>
            <a:pPr marL="0" indent="0">
              <a:buNone/>
            </a:pPr>
            <a:r>
              <a:rPr lang="en-US" sz="3100" b="1" dirty="0"/>
              <a:t>Falls Far Below Standard</a:t>
            </a:r>
            <a:r>
              <a:rPr lang="en-US" sz="31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/>
              <a:t>School </a:t>
            </a:r>
            <a:r>
              <a:rPr lang="en-US" sz="3100" dirty="0"/>
              <a:t>is in default of loan covenant(s) or is delinquent with debt service </a:t>
            </a:r>
            <a:r>
              <a:rPr lang="en-US" sz="3100" dirty="0" smtClean="0"/>
              <a:t>payments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lvl="1" indent="0">
              <a:buNone/>
            </a:pPr>
            <a:r>
              <a:rPr lang="en-US" sz="3100" b="1" dirty="0" smtClean="0"/>
              <a:t>Current Issue:</a:t>
            </a:r>
            <a:r>
              <a:rPr lang="en-US" sz="3100" dirty="0" smtClean="0"/>
              <a:t>  There is not a designation for schools that do not have a loan.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94442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Measure - Debt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Default (</a:t>
            </a: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cont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 smtClean="0"/>
              <a:t>Revised Standard</a:t>
            </a:r>
            <a:endParaRPr lang="en-US" sz="2200" b="1" u="sng" dirty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Meets Standard</a:t>
            </a:r>
            <a:r>
              <a:rPr lang="en-US" sz="22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School </a:t>
            </a:r>
            <a:r>
              <a:rPr lang="en-US" sz="2200" dirty="0"/>
              <a:t>is not in default of loan covenant(s) and is not delinquent with debt service </a:t>
            </a:r>
            <a:r>
              <a:rPr lang="en-US" sz="2200" dirty="0" smtClean="0"/>
              <a:t>payments</a:t>
            </a:r>
          </a:p>
          <a:p>
            <a:pPr marL="0" indent="0">
              <a:buNone/>
            </a:pPr>
            <a:r>
              <a:rPr lang="en-US" sz="2200" dirty="0" smtClean="0"/>
              <a:t>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School </a:t>
            </a:r>
            <a:r>
              <a:rPr lang="en-US" sz="2200" dirty="0"/>
              <a:t>does not have an outstanding </a:t>
            </a:r>
            <a:r>
              <a:rPr lang="en-US" sz="2200" dirty="0" smtClean="0"/>
              <a:t>loan</a:t>
            </a:r>
          </a:p>
          <a:p>
            <a:pPr marL="346075" indent="0">
              <a:buNone/>
            </a:pPr>
            <a:endParaRPr lang="en-US" sz="2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b="1" dirty="0" smtClean="0"/>
              <a:t>Solution</a:t>
            </a:r>
            <a:r>
              <a:rPr lang="en-US" sz="2200" b="1" dirty="0"/>
              <a:t>: </a:t>
            </a:r>
            <a:r>
              <a:rPr lang="en-US" sz="2200" dirty="0"/>
              <a:t> Add an additional </a:t>
            </a:r>
            <a:r>
              <a:rPr lang="en-US" sz="2200" dirty="0" smtClean="0"/>
              <a:t>criteria for Meets Standard based </a:t>
            </a:r>
            <a:r>
              <a:rPr lang="en-US" sz="2200" dirty="0"/>
              <a:t>on a school being in a better financial standing if it does not have a </a:t>
            </a:r>
            <a:r>
              <a:rPr lang="en-US" sz="2200" dirty="0" smtClean="0"/>
              <a:t>loan.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5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Measure - Debt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to Asset Ratio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/>
              <a:t>Current Standards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Meets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to asset ratio is less than </a:t>
            </a:r>
            <a:r>
              <a:rPr lang="en-US" sz="2200" dirty="0" smtClean="0"/>
              <a:t>0.90</a:t>
            </a:r>
          </a:p>
          <a:p>
            <a:pPr marL="0" indent="0">
              <a:buNone/>
            </a:pPr>
            <a:r>
              <a:rPr lang="en-US" sz="2200" b="1" dirty="0" smtClean="0"/>
              <a:t>Does </a:t>
            </a:r>
            <a:r>
              <a:rPr lang="en-US" sz="2200" b="1" dirty="0"/>
              <a:t>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to asset ratio is between 0.90 and </a:t>
            </a:r>
            <a:r>
              <a:rPr lang="en-US" sz="2200" dirty="0" smtClean="0"/>
              <a:t>1.0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Falls </a:t>
            </a:r>
            <a:r>
              <a:rPr lang="en-US" sz="2200" dirty="0"/>
              <a:t>Far Below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to asset ratio is greater than </a:t>
            </a:r>
            <a:r>
              <a:rPr lang="en-US" sz="2200" dirty="0" smtClean="0"/>
              <a:t>1.0</a:t>
            </a:r>
          </a:p>
          <a:p>
            <a:endParaRPr lang="en-US" sz="2200" dirty="0" smtClean="0"/>
          </a:p>
          <a:p>
            <a:pPr marL="0" lvl="1" indent="0">
              <a:buNone/>
            </a:pPr>
            <a:r>
              <a:rPr lang="en-US" sz="2200" b="1" dirty="0" smtClean="0"/>
              <a:t>Current </a:t>
            </a:r>
            <a:r>
              <a:rPr lang="en-US" sz="2200" b="1" dirty="0"/>
              <a:t>Issue:</a:t>
            </a:r>
            <a:r>
              <a:rPr lang="en-US" sz="2200" dirty="0"/>
              <a:t>  The </a:t>
            </a:r>
            <a:r>
              <a:rPr lang="en-US" sz="2200" dirty="0" smtClean="0"/>
              <a:t>criteria </a:t>
            </a:r>
            <a:r>
              <a:rPr lang="en-US" sz="2200" dirty="0"/>
              <a:t>does not address the possibility of a Debt to Asset Ratio of 0.90 or </a:t>
            </a:r>
            <a:r>
              <a:rPr lang="en-US" sz="2200" dirty="0" smtClean="0"/>
              <a:t>1.0 which would result in N/A.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376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Measure - Debt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to Asset Ratio </a:t>
            </a: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/>
              <a:t>Revised Standard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to asset ratio is greater than or equal to 0.90 and less than or equal to </a:t>
            </a:r>
            <a:r>
              <a:rPr lang="en-US" sz="2200" dirty="0" smtClean="0"/>
              <a:t>1.0</a:t>
            </a:r>
          </a:p>
          <a:p>
            <a:pPr marL="346075" indent="0">
              <a:buNone/>
            </a:pPr>
            <a:endParaRPr lang="en-US" sz="2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b="1" dirty="0"/>
              <a:t>Solution: </a:t>
            </a:r>
            <a:r>
              <a:rPr lang="en-US" sz="2200" dirty="0"/>
              <a:t> Revise the </a:t>
            </a:r>
            <a:r>
              <a:rPr lang="en-US" sz="2200" dirty="0" smtClean="0"/>
              <a:t>criteria </a:t>
            </a:r>
            <a:r>
              <a:rPr lang="en-US" sz="2200" dirty="0"/>
              <a:t>to cover the complete range of possibilities</a:t>
            </a:r>
            <a:r>
              <a:rPr lang="en-US" sz="2200" dirty="0" smtClean="0"/>
              <a:t>.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7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Measure </a:t>
            </a: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Debt </a:t>
            </a: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Service Coverage Ratio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u="sng" dirty="0"/>
              <a:t>Current </a:t>
            </a:r>
            <a:r>
              <a:rPr lang="en-US" sz="2200" b="1" u="sng" dirty="0" smtClean="0"/>
              <a:t>Standards</a:t>
            </a:r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Meets </a:t>
            </a:r>
            <a:r>
              <a:rPr lang="en-US" sz="2200" b="1" dirty="0"/>
              <a:t>Standard</a:t>
            </a:r>
            <a:r>
              <a:rPr lang="en-US" sz="22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service coverage ratio is equal to or exceeds </a:t>
            </a:r>
            <a:r>
              <a:rPr lang="en-US" sz="2200" dirty="0" smtClean="0"/>
              <a:t>1.10</a:t>
            </a:r>
          </a:p>
          <a:p>
            <a:pPr marL="0" indent="0">
              <a:buNone/>
            </a:pPr>
            <a:r>
              <a:rPr lang="en-US" sz="2200" b="1" dirty="0" smtClean="0"/>
              <a:t>Does Not Meet Standard: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service coverage ratio is less than </a:t>
            </a:r>
            <a:r>
              <a:rPr lang="en-US" sz="2200" dirty="0" smtClean="0"/>
              <a:t>1.10</a:t>
            </a:r>
          </a:p>
          <a:p>
            <a:pPr marL="0" indent="0">
              <a:buNone/>
            </a:pPr>
            <a:r>
              <a:rPr lang="en-US" sz="2200" b="1" dirty="0" smtClean="0"/>
              <a:t>Falls </a:t>
            </a:r>
            <a:r>
              <a:rPr lang="en-US" sz="2200" b="1" dirty="0"/>
              <a:t>Far Below Standard</a:t>
            </a:r>
            <a:r>
              <a:rPr lang="en-US" sz="22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Blank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2200" b="1" dirty="0" smtClean="0"/>
              <a:t>Current Issue:</a:t>
            </a:r>
            <a:r>
              <a:rPr lang="en-US" sz="2200" dirty="0"/>
              <a:t>  There is not a designation for schools that do not have a loan. Also, </a:t>
            </a:r>
            <a:r>
              <a:rPr lang="en-US" sz="2200" dirty="0" smtClean="0"/>
              <a:t>this ratio cannot </a:t>
            </a:r>
            <a:r>
              <a:rPr lang="en-US" sz="2200" dirty="0"/>
              <a:t>be calculated for schools that do not have a loan because all the required variables do not exist.</a:t>
            </a:r>
          </a:p>
        </p:txBody>
      </p:sp>
    </p:spTree>
    <p:extLst>
      <p:ext uri="{BB962C8B-B14F-4D97-AF65-F5344CB8AC3E}">
        <p14:creationId xmlns:p14="http://schemas.microsoft.com/office/powerpoint/2010/main" val="105690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Measure - Debt Service Coverage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Ratio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 smtClean="0"/>
              <a:t>Revised Standard</a:t>
            </a:r>
            <a:endParaRPr lang="en-US" sz="2200" b="1" u="sng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Meets Standard</a:t>
            </a:r>
            <a:r>
              <a:rPr lang="en-US" sz="2200" b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Debt service coverage ratio is equal to or exceeds </a:t>
            </a:r>
            <a:r>
              <a:rPr lang="en-US" sz="2200" dirty="0" smtClean="0"/>
              <a:t>1.10</a:t>
            </a:r>
          </a:p>
          <a:p>
            <a:pPr marL="0" indent="0">
              <a:buNone/>
            </a:pPr>
            <a:r>
              <a:rPr lang="en-US" sz="2200" dirty="0" smtClean="0"/>
              <a:t>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School </a:t>
            </a:r>
            <a:r>
              <a:rPr lang="en-US" sz="2200" dirty="0"/>
              <a:t>does not have an outstanding </a:t>
            </a:r>
            <a:r>
              <a:rPr lang="en-US" sz="2200" dirty="0" smtClean="0"/>
              <a:t>loan</a:t>
            </a:r>
          </a:p>
          <a:p>
            <a:pPr marL="346075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Solution</a:t>
            </a:r>
            <a:r>
              <a:rPr lang="en-US" sz="2200" b="1" dirty="0"/>
              <a:t>: </a:t>
            </a:r>
            <a:r>
              <a:rPr lang="en-US" sz="2200" dirty="0"/>
              <a:t> Add an additional </a:t>
            </a:r>
            <a:r>
              <a:rPr lang="en-US" sz="2200" dirty="0" smtClean="0"/>
              <a:t>criteria for Meets Standard based </a:t>
            </a:r>
            <a:r>
              <a:rPr lang="en-US" sz="2200" dirty="0"/>
              <a:t>on a school being in a better financial standing if it does not have a </a:t>
            </a:r>
            <a:r>
              <a:rPr lang="en-US" sz="2200" dirty="0" smtClean="0"/>
              <a:t>loan.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7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1185</Words>
  <Application>Microsoft Office PowerPoint</Application>
  <PresentationFormat>On-screen Show (4:3)</PresentationFormat>
  <Paragraphs>138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Financial Performance Framework </vt:lpstr>
      <vt:lpstr>Financial Framework Criteria</vt:lpstr>
      <vt:lpstr>Purpose for Financial Performance Revisions</vt:lpstr>
      <vt:lpstr>Measure - Debt Default</vt:lpstr>
      <vt:lpstr>Measure - Debt Default (cont.)</vt:lpstr>
      <vt:lpstr>Measure - Debt to Asset Ratio</vt:lpstr>
      <vt:lpstr>Measure - Debt to Asset Ratio (cont.)</vt:lpstr>
      <vt:lpstr>Measure - Debt Service Coverage Ratio</vt:lpstr>
      <vt:lpstr>Measure - Debt Service Coverage Ratio (cont.)</vt:lpstr>
      <vt:lpstr>Measure – Total Margin</vt:lpstr>
      <vt:lpstr>Measure – Total Margin (cont.1)</vt:lpstr>
      <vt:lpstr>Measure – Total Margin (cont.2)</vt:lpstr>
      <vt:lpstr>Measure – Cash Flow</vt:lpstr>
      <vt:lpstr>Measure – Cash Flow (cont.1)</vt:lpstr>
      <vt:lpstr>Measure – Cash Flow (cont.2)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Performance Framework Overview</dc:title>
  <dc:creator>Duffy Chagoya</dc:creator>
  <cp:lastModifiedBy>Duffy Chagoya</cp:lastModifiedBy>
  <cp:revision>53</cp:revision>
  <dcterms:created xsi:type="dcterms:W3CDTF">2017-02-23T23:41:46Z</dcterms:created>
  <dcterms:modified xsi:type="dcterms:W3CDTF">2017-10-18T22:10:32Z</dcterms:modified>
</cp:coreProperties>
</file>